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316" r:id="rId6"/>
    <p:sldId id="317" r:id="rId7"/>
    <p:sldId id="291" r:id="rId8"/>
    <p:sldId id="300" r:id="rId9"/>
    <p:sldId id="260" r:id="rId10"/>
    <p:sldId id="290" r:id="rId11"/>
    <p:sldId id="307" r:id="rId12"/>
    <p:sldId id="304" r:id="rId13"/>
    <p:sldId id="292" r:id="rId14"/>
    <p:sldId id="302" r:id="rId15"/>
    <p:sldId id="303" r:id="rId16"/>
    <p:sldId id="263" r:id="rId17"/>
    <p:sldId id="318" r:id="rId18"/>
    <p:sldId id="311" r:id="rId19"/>
    <p:sldId id="308" r:id="rId20"/>
    <p:sldId id="309" r:id="rId21"/>
    <p:sldId id="310" r:id="rId22"/>
    <p:sldId id="313" r:id="rId23"/>
    <p:sldId id="314" r:id="rId24"/>
    <p:sldId id="315" r:id="rId25"/>
    <p:sldId id="285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532939"/>
    <a:srgbClr val="9C7C8C"/>
    <a:srgbClr val="8A6579"/>
    <a:srgbClr val="899F99"/>
    <a:srgbClr val="ACA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5"/>
    <p:restoredTop sz="86486"/>
  </p:normalViewPr>
  <p:slideViewPr>
    <p:cSldViewPr snapToGrid="0" snapToObjects="1">
      <p:cViewPr>
        <p:scale>
          <a:sx n="180" d="100"/>
          <a:sy n="180" d="100"/>
        </p:scale>
        <p:origin x="624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43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6E645-434C-EA49-B6C6-C5690AE0E696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06D3A-93EA-CB41-BAE5-94634AB78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12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C43BC-87C1-AD48-8DA8-7FA849D3A8A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F5A1-B8CD-C341-A68D-A28A25926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View of Mt Buller across Lake Eildon</a:t>
            </a:r>
          </a:p>
          <a:p>
            <a:r>
              <a:rPr lang="en-AU" dirty="0"/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22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/g/data1/p66/rb4844/</a:t>
            </a:r>
            <a:r>
              <a:rPr lang="en-AU" dirty="0" err="1"/>
              <a:t>my_programs</a:t>
            </a:r>
            <a:r>
              <a:rPr lang="en-AU" dirty="0"/>
              <a:t>/iris_36/ESM/</a:t>
            </a:r>
            <a:r>
              <a:rPr lang="en-AU" dirty="0" err="1"/>
              <a:t>CBudget</a:t>
            </a:r>
            <a:r>
              <a:rPr lang="en-AU" dirty="0"/>
              <a:t>/esm_allowable_ems_060919.ipynb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17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/g/data1/p66/rb4844/</a:t>
            </a:r>
            <a:r>
              <a:rPr lang="en-AU" dirty="0" err="1"/>
              <a:t>my_programs</a:t>
            </a:r>
            <a:r>
              <a:rPr lang="en-AU" dirty="0"/>
              <a:t>/iris_36/ESM/</a:t>
            </a:r>
            <a:r>
              <a:rPr lang="en-AU" dirty="0" err="1"/>
              <a:t>CBudget</a:t>
            </a:r>
            <a:r>
              <a:rPr lang="en-AU" dirty="0"/>
              <a:t>/esm_ssp126_allowable_ems_090919.ipynb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5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module use /g/data3/hh5/public/modules</a:t>
            </a:r>
          </a:p>
          <a:p>
            <a:r>
              <a:rPr lang="en-AU" dirty="0"/>
              <a:t>module load </a:t>
            </a:r>
            <a:r>
              <a:rPr lang="en-AU" dirty="0" err="1"/>
              <a:t>conda</a:t>
            </a:r>
            <a:r>
              <a:rPr lang="en-AU" dirty="0"/>
              <a:t>/analysis3</a:t>
            </a:r>
          </a:p>
          <a:p>
            <a:r>
              <a:rPr lang="en-AU" dirty="0"/>
              <a:t>source activate analysis3-19.04</a:t>
            </a:r>
          </a:p>
          <a:p>
            <a:r>
              <a:rPr lang="en-AU" dirty="0" err="1"/>
              <a:t>jupyter</a:t>
            </a:r>
            <a:r>
              <a:rPr lang="en-AU" dirty="0"/>
              <a:t> notebook /g/data1/p66/rb4844/</a:t>
            </a:r>
            <a:r>
              <a:rPr lang="en-AU" dirty="0" err="1"/>
              <a:t>my_programs</a:t>
            </a:r>
            <a:r>
              <a:rPr lang="en-AU" dirty="0"/>
              <a:t>/iris_36/ESM/</a:t>
            </a:r>
            <a:r>
              <a:rPr lang="en-AU" dirty="0" err="1"/>
              <a:t>CBudget</a:t>
            </a:r>
            <a:r>
              <a:rPr lang="en-AU" dirty="0"/>
              <a:t>/esm_ssp245_allowable_ems_090919.ipynb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“allowed” or “compatible” emissions</a:t>
            </a:r>
          </a:p>
          <a:p>
            <a:r>
              <a:rPr lang="en-AU" dirty="0" err="1"/>
              <a:t>jupyter</a:t>
            </a:r>
            <a:r>
              <a:rPr lang="en-AU" dirty="0"/>
              <a:t> notebook /g/data1/p66/rb4844/</a:t>
            </a:r>
            <a:r>
              <a:rPr lang="en-AU" dirty="0" err="1"/>
              <a:t>my_programs</a:t>
            </a:r>
            <a:r>
              <a:rPr lang="en-AU" dirty="0"/>
              <a:t>/iris_36/ESM/</a:t>
            </a:r>
            <a:r>
              <a:rPr lang="en-AU" dirty="0" err="1"/>
              <a:t>CBudget</a:t>
            </a:r>
            <a:r>
              <a:rPr lang="en-AU" dirty="0"/>
              <a:t>/esm_ssp585_allowable_ems_090919.ipynb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50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models may have larger climate-carbon feedbacks than IAMs, also land use change uncertainties and how/if they are modelled</a:t>
            </a:r>
          </a:p>
          <a:p>
            <a:r>
              <a:rPr lang="en-AU" dirty="0"/>
              <a:t>concentrations driven framework means fully interactive climate-carbon feedbacks not effective</a:t>
            </a:r>
          </a:p>
          <a:p>
            <a:r>
              <a:rPr lang="en-AU" dirty="0"/>
              <a:t>module use /g/data3/hh5/public/modules</a:t>
            </a:r>
          </a:p>
          <a:p>
            <a:r>
              <a:rPr lang="en-AU" dirty="0"/>
              <a:t>module load </a:t>
            </a:r>
            <a:r>
              <a:rPr lang="en-AU" dirty="0" err="1"/>
              <a:t>conda</a:t>
            </a:r>
            <a:r>
              <a:rPr lang="en-AU" dirty="0"/>
              <a:t>/analysis3</a:t>
            </a:r>
          </a:p>
          <a:p>
            <a:r>
              <a:rPr lang="en-AU" dirty="0"/>
              <a:t>source activate analysis3-19.04</a:t>
            </a:r>
          </a:p>
          <a:p>
            <a:r>
              <a:rPr lang="en-AU" dirty="0" err="1"/>
              <a:t>jupyter</a:t>
            </a:r>
            <a:r>
              <a:rPr lang="en-AU" dirty="0"/>
              <a:t> notebook /g/data1/p66/rb4844/</a:t>
            </a:r>
            <a:r>
              <a:rPr lang="en-AU" dirty="0" err="1"/>
              <a:t>my_programs</a:t>
            </a:r>
            <a:r>
              <a:rPr lang="en-AU" dirty="0"/>
              <a:t>/iris_36/ESM/</a:t>
            </a:r>
            <a:r>
              <a:rPr lang="en-AU" dirty="0" err="1"/>
              <a:t>CBudget</a:t>
            </a:r>
            <a:r>
              <a:rPr lang="en-AU" dirty="0"/>
              <a:t>/esm_ssp_allowable_ems_combo_100919.ipynb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8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jupyter</a:t>
            </a:r>
            <a:r>
              <a:rPr lang="en-AU" dirty="0"/>
              <a:t> notebook /g/data1/p66/rb4844/</a:t>
            </a:r>
            <a:r>
              <a:rPr lang="en-AU" dirty="0" err="1"/>
              <a:t>my_programs</a:t>
            </a:r>
            <a:r>
              <a:rPr lang="en-AU" dirty="0"/>
              <a:t>/iris_36/ESM/</a:t>
            </a:r>
            <a:r>
              <a:rPr lang="en-AU" dirty="0" err="1"/>
              <a:t>CBudget</a:t>
            </a:r>
            <a:r>
              <a:rPr lang="en-AU" dirty="0"/>
              <a:t>/esm_ssp126_zonal_nee_plot_100919.ipynb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6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jupyter</a:t>
            </a:r>
            <a:r>
              <a:rPr lang="en-AU" dirty="0"/>
              <a:t> notebook /g/data1/p66/rb4844/</a:t>
            </a:r>
            <a:r>
              <a:rPr lang="en-AU" dirty="0" err="1"/>
              <a:t>my_programs</a:t>
            </a:r>
            <a:r>
              <a:rPr lang="en-AU" dirty="0"/>
              <a:t>/iris_36/ESM/</a:t>
            </a:r>
            <a:r>
              <a:rPr lang="en-AU" dirty="0" err="1"/>
              <a:t>CBudget</a:t>
            </a:r>
            <a:r>
              <a:rPr lang="en-AU" dirty="0"/>
              <a:t>/esm_ssp245_zonal_nee_plot_100919.ipynb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1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jupyter</a:t>
            </a:r>
            <a:r>
              <a:rPr lang="en-AU" dirty="0"/>
              <a:t> notebook /g/data1/p66/rb4844/</a:t>
            </a:r>
            <a:r>
              <a:rPr lang="en-AU" dirty="0" err="1"/>
              <a:t>my_programs</a:t>
            </a:r>
            <a:r>
              <a:rPr lang="en-AU" dirty="0"/>
              <a:t>/iris_36/ESM/</a:t>
            </a:r>
            <a:r>
              <a:rPr lang="en-AU" dirty="0" err="1"/>
              <a:t>CBudget</a:t>
            </a:r>
            <a:r>
              <a:rPr lang="en-AU" dirty="0"/>
              <a:t>/esm_ssp585_zonal_nee_plot_100919.ipynb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8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RCP and SSP scenarios – specified co2 atmospheric concentrations</a:t>
            </a:r>
          </a:p>
          <a:p>
            <a:r>
              <a:rPr lang="en-AU" dirty="0"/>
              <a:t>rcp_ch4_n2o_concs_050919.ipynb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87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rcp_ch4_n2o_concs_050919.ipynb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2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rcps_emms_plot_290819.ipynb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0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/g/data1/p66/rb4844/</a:t>
            </a:r>
            <a:r>
              <a:rPr lang="en-AU" dirty="0" err="1"/>
              <a:t>my_programs</a:t>
            </a:r>
            <a:r>
              <a:rPr lang="en-AU" dirty="0"/>
              <a:t>/iris_36/</a:t>
            </a:r>
            <a:r>
              <a:rPr lang="en-AU" dirty="0" err="1"/>
              <a:t>esm_ssp</a:t>
            </a:r>
            <a:r>
              <a:rPr lang="en-AU" dirty="0"/>
              <a:t>/ssp_pr_anoms_plot_260819.ipynb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0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/g/data1/p66/rb4844/</a:t>
            </a:r>
            <a:r>
              <a:rPr lang="en-AU" dirty="0" err="1"/>
              <a:t>my_programs</a:t>
            </a:r>
            <a:r>
              <a:rPr lang="en-AU" dirty="0"/>
              <a:t>/iris_36/</a:t>
            </a:r>
            <a:r>
              <a:rPr lang="en-AU" dirty="0" err="1"/>
              <a:t>esm_ssp</a:t>
            </a:r>
            <a:r>
              <a:rPr lang="en-AU" dirty="0"/>
              <a:t>/ssp_pr_anoms_plot_260819.ipynb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8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/g/data1/p66/rb4844/</a:t>
            </a:r>
            <a:r>
              <a:rPr lang="en-AU" dirty="0" err="1"/>
              <a:t>my_programs</a:t>
            </a:r>
            <a:r>
              <a:rPr lang="en-AU" dirty="0"/>
              <a:t>/iris_36/</a:t>
            </a:r>
            <a:r>
              <a:rPr lang="en-AU" dirty="0" err="1"/>
              <a:t>esm_ssp</a:t>
            </a:r>
            <a:r>
              <a:rPr lang="en-AU" dirty="0"/>
              <a:t>/ssp_pr_anoms_plot_260819.ipynb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54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bodmanr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ESM_SSP_CBudget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land_ocean_fluxes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extended combo fluxes plot 040919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9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bodmanr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ESM_SSP_CBudget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land_ocean_fluxes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ssp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combo fluxes plot 040919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6F5A1-B8CD-C341-A68D-A28A25926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3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tif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854843" y="4173746"/>
            <a:ext cx="2162158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311" y="4509245"/>
            <a:ext cx="8013597" cy="4908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" y="3199894"/>
            <a:ext cx="9143999" cy="1010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309" y="3258409"/>
            <a:ext cx="8013596" cy="990050"/>
          </a:xfrm>
        </p:spPr>
        <p:txBody>
          <a:bodyPr anchor="t" anchorCtr="0">
            <a:normAutofit/>
          </a:bodyPr>
          <a:lstStyle>
            <a:lvl1pPr algn="l"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Triangle 15"/>
          <p:cNvSpPr/>
          <p:nvPr userDrawn="1"/>
        </p:nvSpPr>
        <p:spPr>
          <a:xfrm rot="10800000">
            <a:off x="774890" y="4192902"/>
            <a:ext cx="393539" cy="2132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45" y="257751"/>
            <a:ext cx="1899865" cy="758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985CB-32BA-924E-A791-2C350894FF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114" b="44692"/>
          <a:stretch/>
        </p:blipFill>
        <p:spPr>
          <a:xfrm>
            <a:off x="1" y="1052506"/>
            <a:ext cx="9143999" cy="28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3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12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3000" y="2701529"/>
            <a:ext cx="6261100" cy="605937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8A6579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389226" y="4173746"/>
            <a:ext cx="2627776" cy="909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401"/>
            <a:ext cx="9145394" cy="226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2902834"/>
            <a:ext cx="9144000" cy="83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riangle 18"/>
          <p:cNvSpPr/>
          <p:nvPr userDrawn="1"/>
        </p:nvSpPr>
        <p:spPr>
          <a:xfrm>
            <a:off x="8083794" y="3537927"/>
            <a:ext cx="393539" cy="2025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745" y="3170627"/>
            <a:ext cx="5370969" cy="511329"/>
          </a:xfrm>
        </p:spPr>
        <p:txBody>
          <a:bodyPr anchor="t">
            <a:no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887331" y="3171126"/>
            <a:ext cx="277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www.nespclimate.com.au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44039" y="2885442"/>
            <a:ext cx="344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MORE INFORMATION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" y="375325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 Earth Systems and Climate Change Hub is funded by the Australian Government’s National Environmental Science Program,</a:t>
            </a:r>
            <a:br>
              <a:rPr lang="en-US" sz="900" baseline="0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aseline="0" dirty="0">
                <a:latin typeface="Arial" charset="0"/>
                <a:ea typeface="Arial" charset="0"/>
                <a:cs typeface="Arial" charset="0"/>
              </a:rPr>
              <a:t>with co-investment from the following partner agencies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" y="897565"/>
            <a:ext cx="9143999" cy="15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5" y="200909"/>
            <a:ext cx="1815290" cy="724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503" y="4173746"/>
            <a:ext cx="926026" cy="6484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" y="4269264"/>
            <a:ext cx="515735" cy="5157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43" y="4371355"/>
            <a:ext cx="975392" cy="333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36" y="4345326"/>
            <a:ext cx="1395006" cy="3627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4" y="4266683"/>
            <a:ext cx="1350354" cy="5804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42" y="4350010"/>
            <a:ext cx="1116418" cy="4721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88" y="4285449"/>
            <a:ext cx="921762" cy="4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3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99417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9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71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3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3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8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2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70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9200"/>
            <a:ext cx="7886700" cy="3413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733925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rgbClr val="7F7F7F"/>
          </a:solidFill>
          <a:latin typeface="Arial" charset="0"/>
          <a:ea typeface="Arial" charset="0"/>
          <a:cs typeface="Arial" charset="0"/>
        </a:defRPr>
      </a:lvl1pPr>
    </p:titleStyle>
    <p:bodyStyle>
      <a:lvl1pPr marL="228594" indent="-228594" algn="l" defTabSz="914377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8A6579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371241" y="4285281"/>
            <a:ext cx="6552626" cy="858219"/>
          </a:xfrm>
        </p:spPr>
        <p:txBody>
          <a:bodyPr>
            <a:normAutofit fontScale="70000" lnSpcReduction="20000"/>
          </a:bodyPr>
          <a:lstStyle/>
          <a:p>
            <a:r>
              <a:rPr lang="en-AU" b="1" dirty="0"/>
              <a:t>ACCESS Science Day  - September 2019 </a:t>
            </a:r>
          </a:p>
          <a:p>
            <a:r>
              <a:rPr lang="en-US" b="1" dirty="0"/>
              <a:t>Roger Bodman</a:t>
            </a:r>
            <a:r>
              <a:rPr lang="en-US" dirty="0"/>
              <a:t>, Rachel Law, </a:t>
            </a:r>
            <a:r>
              <a:rPr lang="en-US" dirty="0" err="1"/>
              <a:t>Tilo</a:t>
            </a:r>
            <a:r>
              <a:rPr lang="en-US" dirty="0"/>
              <a:t> </a:t>
            </a:r>
            <a:r>
              <a:rPr lang="en-US" dirty="0" err="1"/>
              <a:t>Ziehn</a:t>
            </a:r>
            <a:r>
              <a:rPr lang="en-US" dirty="0"/>
              <a:t>, Matt Chamberlain, Martin Dix, et. al.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71241" y="379709"/>
            <a:ext cx="6687518" cy="490092"/>
          </a:xfrm>
        </p:spPr>
        <p:txBody>
          <a:bodyPr>
            <a:no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ACCESS-ESM1.5 – </a:t>
            </a:r>
            <a:r>
              <a:rPr lang="en-AU" sz="2400" b="1" dirty="0" err="1">
                <a:solidFill>
                  <a:schemeClr val="tx1"/>
                </a:solidFill>
              </a:rPr>
              <a:t>ScenarioMIP</a:t>
            </a:r>
            <a:r>
              <a:rPr lang="en-AU" sz="2400" b="1" dirty="0">
                <a:solidFill>
                  <a:schemeClr val="tx1"/>
                </a:solidFill>
              </a:rPr>
              <a:t> early results</a:t>
            </a:r>
            <a:br>
              <a:rPr lang="en-AU" sz="2400" b="1" dirty="0">
                <a:solidFill>
                  <a:schemeClr val="tx1"/>
                </a:solidFill>
              </a:rPr>
            </a:br>
            <a:br>
              <a:rPr lang="en-US" sz="2000" dirty="0"/>
            </a:br>
            <a:endParaRPr lang="en-A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1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084921-A9D3-4B42-A43B-24C0A7A37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9" r="2685" b="7490"/>
          <a:stretch/>
        </p:blipFill>
        <p:spPr>
          <a:xfrm>
            <a:off x="479772" y="325855"/>
            <a:ext cx="8184456" cy="4491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883F97-5A37-8F44-9E7D-9A466499A740}"/>
              </a:ext>
            </a:extLst>
          </p:cNvPr>
          <p:cNvSpPr txBox="1"/>
          <p:nvPr/>
        </p:nvSpPr>
        <p:spPr>
          <a:xfrm>
            <a:off x="429371" y="72769"/>
            <a:ext cx="67268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 rainfall projections: land-only and ocean-only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24CF4-5606-8F46-9017-26E218C9B3AA}"/>
              </a:ext>
            </a:extLst>
          </p:cNvPr>
          <p:cNvSpPr txBox="1"/>
          <p:nvPr/>
        </p:nvSpPr>
        <p:spPr>
          <a:xfrm>
            <a:off x="1987826" y="534434"/>
            <a:ext cx="14411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(a) Land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F0CBDA-C4E3-644F-B297-9AB0A7ADF2E2}"/>
              </a:ext>
            </a:extLst>
          </p:cNvPr>
          <p:cNvSpPr txBox="1"/>
          <p:nvPr/>
        </p:nvSpPr>
        <p:spPr>
          <a:xfrm>
            <a:off x="6051825" y="534434"/>
            <a:ext cx="16105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(b) Ocean area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6A77A-A61E-964F-8BFC-54A8C82CD055}"/>
              </a:ext>
            </a:extLst>
          </p:cNvPr>
          <p:cNvSpPr txBox="1"/>
          <p:nvPr/>
        </p:nvSpPr>
        <p:spPr>
          <a:xfrm>
            <a:off x="133626" y="2387084"/>
            <a:ext cx="7723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/>
              <a:t>mm/day</a:t>
            </a:r>
          </a:p>
          <a:p>
            <a:endParaRPr lang="en-AU" sz="1200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75F5C07A-AF0C-7A45-BF3B-C959B1EB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9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2DF0CD-381E-634D-9A90-358A31B35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0" r="6944" b="5350"/>
          <a:stretch/>
        </p:blipFill>
        <p:spPr>
          <a:xfrm>
            <a:off x="736600" y="266033"/>
            <a:ext cx="7442476" cy="4611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65DB47-5A46-1E41-9C9E-DB7CE4895541}"/>
              </a:ext>
            </a:extLst>
          </p:cNvPr>
          <p:cNvSpPr txBox="1"/>
          <p:nvPr/>
        </p:nvSpPr>
        <p:spPr>
          <a:xfrm>
            <a:off x="429371" y="72769"/>
            <a:ext cx="7851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Historical and SSP projected carbon fluxes,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29B9E-6492-EA4E-AA43-31FD9B3347FD}"/>
              </a:ext>
            </a:extLst>
          </p:cNvPr>
          <p:cNvSpPr txBox="1"/>
          <p:nvPr/>
        </p:nvSpPr>
        <p:spPr>
          <a:xfrm>
            <a:off x="635275" y="2544231"/>
            <a:ext cx="4399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 err="1"/>
              <a:t>GtC</a:t>
            </a:r>
            <a:endParaRPr lang="en-AU" sz="1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C1BFE9-0A39-3645-AA2A-A9D45BEC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7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6571C-F07E-554D-94D3-D7E41674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6" r="5116" b="4363"/>
          <a:stretch/>
        </p:blipFill>
        <p:spPr>
          <a:xfrm>
            <a:off x="1394266" y="303601"/>
            <a:ext cx="6355468" cy="4547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830187-E6D5-A34D-8458-97D8E00975F6}"/>
              </a:ext>
            </a:extLst>
          </p:cNvPr>
          <p:cNvSpPr txBox="1"/>
          <p:nvPr/>
        </p:nvSpPr>
        <p:spPr>
          <a:xfrm>
            <a:off x="429371" y="72769"/>
            <a:ext cx="7851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 projected carbon fluxes, land and ocean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EF91D53-C3D5-C246-AFD6-E1F3558D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7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9D6143-653F-FC49-858D-1212067E905A}"/>
              </a:ext>
            </a:extLst>
          </p:cNvPr>
          <p:cNvGrpSpPr/>
          <p:nvPr/>
        </p:nvGrpSpPr>
        <p:grpSpPr>
          <a:xfrm>
            <a:off x="560969" y="235868"/>
            <a:ext cx="8022062" cy="4415658"/>
            <a:chOff x="560969" y="303601"/>
            <a:chExt cx="8022062" cy="44156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8092F0-1843-A047-83E7-E10FA8153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5" r="2778" b="7490"/>
            <a:stretch/>
          </p:blipFill>
          <p:spPr>
            <a:xfrm>
              <a:off x="560969" y="303601"/>
              <a:ext cx="8022062" cy="441565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8B4DA6-09DB-6B4B-B988-B3506B09188B}"/>
                </a:ext>
              </a:extLst>
            </p:cNvPr>
            <p:cNvSpPr txBox="1"/>
            <p:nvPr/>
          </p:nvSpPr>
          <p:spPr>
            <a:xfrm>
              <a:off x="1674000" y="1260000"/>
              <a:ext cx="4487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900" dirty="0">
                  <a:latin typeface="Helvetica" pitchFamily="2" charset="0"/>
                </a:rPr>
                <a:t>flux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BE0D4E4-EA88-724F-BD0D-244F17FB5C9E}"/>
              </a:ext>
            </a:extLst>
          </p:cNvPr>
          <p:cNvSpPr txBox="1"/>
          <p:nvPr/>
        </p:nvSpPr>
        <p:spPr>
          <a:xfrm>
            <a:off x="422267" y="89303"/>
            <a:ext cx="7851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Historical carbon budget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35D54-CD45-C34E-A4DD-E7198A356B4F}"/>
              </a:ext>
            </a:extLst>
          </p:cNvPr>
          <p:cNvSpPr txBox="1"/>
          <p:nvPr/>
        </p:nvSpPr>
        <p:spPr>
          <a:xfrm>
            <a:off x="5257800" y="1201068"/>
            <a:ext cx="24214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/>
              <a:t>‘allowed’ or ‘compatible’ emissions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E9D5E-3379-9248-AD19-2011B5159F63}"/>
              </a:ext>
            </a:extLst>
          </p:cNvPr>
          <p:cNvSpPr txBox="1"/>
          <p:nvPr/>
        </p:nvSpPr>
        <p:spPr>
          <a:xfrm>
            <a:off x="560969" y="4538300"/>
            <a:ext cx="8906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Prescribed atmospheric increase = Fossil fuel emissions (incl. cement) + wood harvest decay </a:t>
            </a:r>
          </a:p>
          <a:p>
            <a:r>
              <a:rPr lang="en-AU" sz="1400" dirty="0"/>
              <a:t>+ land uptake (incl. LUC) + ocean uptake</a:t>
            </a: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5DAC6B3-D9D8-4F48-9060-D52C69B1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8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439ED-9F02-804B-8334-CE51948A5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" r="2778" b="7490"/>
          <a:stretch/>
        </p:blipFill>
        <p:spPr>
          <a:xfrm>
            <a:off x="218221" y="461665"/>
            <a:ext cx="4149342" cy="2283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C38BB6-3D35-0543-A724-3E630C651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5" r="2685" b="7490"/>
          <a:stretch/>
        </p:blipFill>
        <p:spPr>
          <a:xfrm>
            <a:off x="4567918" y="461665"/>
            <a:ext cx="4153424" cy="22839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B9F838-3A54-2D43-A659-F31EC4E975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5" r="2778" b="7490"/>
          <a:stretch/>
        </p:blipFill>
        <p:spPr>
          <a:xfrm>
            <a:off x="222303" y="2783417"/>
            <a:ext cx="4149342" cy="2283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B0473-B534-7241-860D-76FE131FD5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5" r="2778" b="7654"/>
          <a:stretch/>
        </p:blipFill>
        <p:spPr>
          <a:xfrm>
            <a:off x="4572000" y="2787466"/>
            <a:ext cx="4149342" cy="2279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F28A8-F97D-934D-8458-37DAFDE5D5D1}"/>
              </a:ext>
            </a:extLst>
          </p:cNvPr>
          <p:cNvSpPr txBox="1"/>
          <p:nvPr/>
        </p:nvSpPr>
        <p:spPr>
          <a:xfrm>
            <a:off x="218222" y="0"/>
            <a:ext cx="56195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Carbon budget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E87E85A-615A-EE49-931D-C7E9CE7D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62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A252EB-3295-5C41-9871-847CA090A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5" r="2685" b="7490"/>
          <a:stretch/>
        </p:blipFill>
        <p:spPr>
          <a:xfrm>
            <a:off x="557023" y="303601"/>
            <a:ext cx="8029954" cy="44156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F4EA7E-DFE8-724F-A831-21850C7CEC67}"/>
              </a:ext>
            </a:extLst>
          </p:cNvPr>
          <p:cNvSpPr txBox="1"/>
          <p:nvPr/>
        </p:nvSpPr>
        <p:spPr>
          <a:xfrm>
            <a:off x="429371" y="72769"/>
            <a:ext cx="499776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SSP1-2.6 carbon budget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3C0C81A-27BD-2842-90D0-FE05DC27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F70546-FD47-CE45-81A8-BF0EF63F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5" r="2778" b="7490"/>
          <a:stretch/>
        </p:blipFill>
        <p:spPr>
          <a:xfrm>
            <a:off x="560969" y="302400"/>
            <a:ext cx="8022062" cy="4415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BDA5B-4EA7-9C4E-9249-3B193C8E990B}"/>
              </a:ext>
            </a:extLst>
          </p:cNvPr>
          <p:cNvSpPr txBox="1"/>
          <p:nvPr/>
        </p:nvSpPr>
        <p:spPr>
          <a:xfrm>
            <a:off x="429372" y="72769"/>
            <a:ext cx="49300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SSP2-4.5 carbon budget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E3C9DF4-3F2F-B249-9E02-217D3A27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2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DE19E-32FA-A04E-98A9-99A6C77E9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5" r="2778" b="7654"/>
          <a:stretch/>
        </p:blipFill>
        <p:spPr>
          <a:xfrm>
            <a:off x="561600" y="302400"/>
            <a:ext cx="8022062" cy="4407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7440DF-7ED9-3E4A-B26D-6B798C25A846}"/>
              </a:ext>
            </a:extLst>
          </p:cNvPr>
          <p:cNvSpPr txBox="1"/>
          <p:nvPr/>
        </p:nvSpPr>
        <p:spPr>
          <a:xfrm>
            <a:off x="429371" y="72769"/>
            <a:ext cx="47860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SSP5-8.5 carbon 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3C2B2-DDE2-9A4A-8ACD-E4FA625C000A}"/>
              </a:ext>
            </a:extLst>
          </p:cNvPr>
          <p:cNvSpPr txBox="1"/>
          <p:nvPr/>
        </p:nvSpPr>
        <p:spPr>
          <a:xfrm>
            <a:off x="1674000" y="1260000"/>
            <a:ext cx="44873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900" dirty="0">
                <a:latin typeface="Helvetica" pitchFamily="2" charset="0"/>
              </a:rPr>
              <a:t>flux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961FB4-5F52-434D-862D-721AF293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0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7205D-ED48-1C49-AB37-EE396572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" b="61133"/>
          <a:stretch/>
        </p:blipFill>
        <p:spPr>
          <a:xfrm>
            <a:off x="5364720" y="1073946"/>
            <a:ext cx="3779280" cy="2888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0C89A7-1C67-D046-83B6-8500D8F5065F}"/>
              </a:ext>
            </a:extLst>
          </p:cNvPr>
          <p:cNvSpPr txBox="1"/>
          <p:nvPr/>
        </p:nvSpPr>
        <p:spPr>
          <a:xfrm>
            <a:off x="6985748" y="3962185"/>
            <a:ext cx="207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Jones et al (2013) </a:t>
            </a:r>
            <a:r>
              <a:rPr lang="en-AU" sz="1200" dirty="0" err="1"/>
              <a:t>JClim</a:t>
            </a:r>
            <a:r>
              <a:rPr lang="en-AU" sz="1200" dirty="0"/>
              <a:t> Fig.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A3DA8-826D-0048-B0C6-3088E542A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3"/>
          <a:stretch/>
        </p:blipFill>
        <p:spPr>
          <a:xfrm>
            <a:off x="43173" y="746369"/>
            <a:ext cx="5321547" cy="3650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19BE2B-117C-2A4C-AD2D-F2243F7B40AE}"/>
              </a:ext>
            </a:extLst>
          </p:cNvPr>
          <p:cNvSpPr txBox="1"/>
          <p:nvPr/>
        </p:nvSpPr>
        <p:spPr>
          <a:xfrm>
            <a:off x="429371" y="72769"/>
            <a:ext cx="7851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Carbon budget summary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E6EF528D-168D-1D49-A600-851EAEA3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8A754-9B6B-7744-AEDB-41A9A11A33AC}"/>
              </a:ext>
            </a:extLst>
          </p:cNvPr>
          <p:cNvSpPr txBox="1"/>
          <p:nvPr/>
        </p:nvSpPr>
        <p:spPr>
          <a:xfrm>
            <a:off x="1894632" y="1139672"/>
            <a:ext cx="11360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800" dirty="0">
                <a:latin typeface="Helvetica" pitchFamily="2" charset="0"/>
              </a:rPr>
              <a:t>SSP2-4.5 FFE</a:t>
            </a:r>
          </a:p>
          <a:p>
            <a:r>
              <a:rPr lang="en-AU" sz="800" dirty="0">
                <a:latin typeface="Helvetica" pitchFamily="2" charset="0"/>
              </a:rPr>
              <a:t>SSP2-4.5 mode</a:t>
            </a:r>
          </a:p>
          <a:p>
            <a:r>
              <a:rPr lang="en-AU" sz="800" dirty="0">
                <a:latin typeface="Helvetica" pitchFamily="2" charset="0"/>
              </a:rPr>
              <a:t>SSP1-2.6 FFE</a:t>
            </a:r>
          </a:p>
          <a:p>
            <a:r>
              <a:rPr lang="en-AU" sz="800" dirty="0">
                <a:latin typeface="Helvetica" pitchFamily="2" charset="0"/>
              </a:rPr>
              <a:t>SSP1-2.6 model</a:t>
            </a:r>
          </a:p>
        </p:txBody>
      </p:sp>
    </p:spTree>
    <p:extLst>
      <p:ext uri="{BB962C8B-B14F-4D97-AF65-F5344CB8AC3E}">
        <p14:creationId xmlns:p14="http://schemas.microsoft.com/office/powerpoint/2010/main" val="4070986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4D5B14-D728-0F47-92BF-D6FA68353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5" r="2871" b="4363"/>
          <a:stretch/>
        </p:blipFill>
        <p:spPr>
          <a:xfrm>
            <a:off x="549216" y="302400"/>
            <a:ext cx="8045567" cy="4564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81B9A1-D872-984E-AB17-1EF32FB36E08}"/>
              </a:ext>
            </a:extLst>
          </p:cNvPr>
          <p:cNvSpPr txBox="1"/>
          <p:nvPr/>
        </p:nvSpPr>
        <p:spPr>
          <a:xfrm>
            <a:off x="4859867" y="276185"/>
            <a:ext cx="1058332" cy="431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1C8B2-81C6-A74D-85AD-06EA79AF7DF1}"/>
              </a:ext>
            </a:extLst>
          </p:cNvPr>
          <p:cNvSpPr txBox="1"/>
          <p:nvPr/>
        </p:nvSpPr>
        <p:spPr>
          <a:xfrm>
            <a:off x="429371" y="72769"/>
            <a:ext cx="7851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SSP1-2.6 zonal mean land flux – 2 realisations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2C3F295F-3DF5-DE4A-AE89-07AD857E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4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0714-F50B-8640-A62C-61DD9D14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028"/>
            <a:ext cx="7886700" cy="994172"/>
          </a:xfrm>
        </p:spPr>
        <p:txBody>
          <a:bodyPr>
            <a:normAutofit/>
          </a:bodyPr>
          <a:lstStyle/>
          <a:p>
            <a:r>
              <a:rPr lang="en-AU" sz="2800" b="1" dirty="0">
                <a:solidFill>
                  <a:schemeClr val="accent2"/>
                </a:solidFill>
              </a:rPr>
              <a:t>ACCESS-ESM1.5 – </a:t>
            </a:r>
            <a:r>
              <a:rPr lang="en-AU" sz="2800" b="1" dirty="0" err="1">
                <a:solidFill>
                  <a:schemeClr val="accent2"/>
                </a:solidFill>
              </a:rPr>
              <a:t>ScenarioMIP</a:t>
            </a:r>
            <a:r>
              <a:rPr lang="en-AU" sz="2800" b="1" dirty="0">
                <a:solidFill>
                  <a:schemeClr val="accent2"/>
                </a:solidFill>
              </a:rPr>
              <a:t> early results</a:t>
            </a:r>
            <a:endParaRPr lang="en-AU" sz="2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67BF-1ED3-D446-8702-58617A4CC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9200"/>
            <a:ext cx="6338207" cy="3478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b="1" dirty="0"/>
              <a:t>Outline</a:t>
            </a:r>
          </a:p>
          <a:p>
            <a:r>
              <a:rPr lang="en-AU" sz="2400" dirty="0"/>
              <a:t>Status update</a:t>
            </a:r>
          </a:p>
          <a:p>
            <a:r>
              <a:rPr lang="en-AU" sz="2400" dirty="0"/>
              <a:t>RCPs and SSPs</a:t>
            </a:r>
          </a:p>
          <a:p>
            <a:r>
              <a:rPr lang="en-AU" sz="2400" dirty="0"/>
              <a:t>SSP temps and </a:t>
            </a:r>
            <a:r>
              <a:rPr lang="en-AU" sz="2400" dirty="0" err="1"/>
              <a:t>precip</a:t>
            </a:r>
            <a:endParaRPr lang="en-AU" sz="2400" dirty="0"/>
          </a:p>
          <a:p>
            <a:r>
              <a:rPr lang="en-AU" sz="2400" dirty="0"/>
              <a:t>Carbon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9AFC4-2099-7645-AF1C-7330742A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858" y="1219200"/>
            <a:ext cx="3109982" cy="330178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C12E73-63EE-744C-8143-5E8EDCD6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87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19514-93E2-7B45-9CAD-EBDA36EAA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" r="2871" b="5185"/>
          <a:stretch/>
        </p:blipFill>
        <p:spPr>
          <a:xfrm>
            <a:off x="545270" y="302400"/>
            <a:ext cx="8053459" cy="4525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9BBA86-7AEC-6840-9E1D-9B57A39FA5D1}"/>
              </a:ext>
            </a:extLst>
          </p:cNvPr>
          <p:cNvSpPr txBox="1"/>
          <p:nvPr/>
        </p:nvSpPr>
        <p:spPr>
          <a:xfrm>
            <a:off x="4859867" y="276185"/>
            <a:ext cx="1058332" cy="431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68DF1-972D-9744-9868-85ECDBDF5E1C}"/>
              </a:ext>
            </a:extLst>
          </p:cNvPr>
          <p:cNvSpPr txBox="1"/>
          <p:nvPr/>
        </p:nvSpPr>
        <p:spPr>
          <a:xfrm>
            <a:off x="429371" y="72769"/>
            <a:ext cx="7851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SSP2-4.5 zonal mean land flux – 3 realisations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12C7E9E-74F9-0F45-AA4D-B267CA8C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71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BEA38-BA12-0149-9F6A-AC3DB133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r="2778" b="5350"/>
          <a:stretch/>
        </p:blipFill>
        <p:spPr>
          <a:xfrm>
            <a:off x="558000" y="312848"/>
            <a:ext cx="8037760" cy="4517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36F6E2-40B1-AA4C-BC1B-8444B269A15A}"/>
              </a:ext>
            </a:extLst>
          </p:cNvPr>
          <p:cNvSpPr txBox="1"/>
          <p:nvPr/>
        </p:nvSpPr>
        <p:spPr>
          <a:xfrm>
            <a:off x="4842000" y="276185"/>
            <a:ext cx="1058332" cy="431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BDDC6-71C5-2A48-819E-5728FD55E77A}"/>
              </a:ext>
            </a:extLst>
          </p:cNvPr>
          <p:cNvSpPr txBox="1"/>
          <p:nvPr/>
        </p:nvSpPr>
        <p:spPr>
          <a:xfrm>
            <a:off x="429371" y="72769"/>
            <a:ext cx="7851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SSP5-8.5 zonal mean land flux – 3 realisations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27C16C2-F664-4B44-A343-3FB78F9E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1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9C009-CE29-2842-B6BC-03A960BD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26" y="1532747"/>
            <a:ext cx="4578895" cy="1523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012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F8B6-FEF3-A24C-B3F5-36B7E55D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933"/>
            <a:ext cx="7886700" cy="601032"/>
          </a:xfrm>
        </p:spPr>
        <p:txBody>
          <a:bodyPr>
            <a:normAutofit/>
          </a:bodyPr>
          <a:lstStyle/>
          <a:p>
            <a:r>
              <a:rPr lang="en-AU" sz="2800" b="1" dirty="0">
                <a:solidFill>
                  <a:schemeClr val="accent2"/>
                </a:solidFill>
              </a:rPr>
              <a:t>ACCESS-ESM1.5 – </a:t>
            </a:r>
            <a:r>
              <a:rPr lang="en-AU" sz="2800" b="1" dirty="0" err="1">
                <a:solidFill>
                  <a:schemeClr val="accent2"/>
                </a:solidFill>
              </a:rPr>
              <a:t>ScenarioMIP</a:t>
            </a:r>
            <a:r>
              <a:rPr lang="en-AU" sz="2800" b="1" dirty="0">
                <a:solidFill>
                  <a:schemeClr val="accent2"/>
                </a:solidFill>
              </a:rPr>
              <a:t> early results</a:t>
            </a:r>
            <a:endParaRPr lang="en-A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4016F-F297-3344-8658-51B81666D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70965"/>
            <a:ext cx="7886700" cy="42026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sz="2400" b="1" dirty="0"/>
              <a:t>Status update</a:t>
            </a:r>
          </a:p>
          <a:p>
            <a:r>
              <a:rPr lang="en-AU" sz="2400" dirty="0"/>
              <a:t>DECK</a:t>
            </a:r>
          </a:p>
          <a:p>
            <a:pPr lvl="1"/>
            <a:r>
              <a:rPr lang="en-AU" sz="2000" dirty="0" err="1">
                <a:solidFill>
                  <a:schemeClr val="accent1"/>
                </a:solidFill>
              </a:rPr>
              <a:t>piControl</a:t>
            </a:r>
            <a:r>
              <a:rPr lang="en-AU" sz="2000" dirty="0">
                <a:solidFill>
                  <a:schemeClr val="accent1"/>
                </a:solidFill>
              </a:rPr>
              <a:t>, </a:t>
            </a:r>
            <a:r>
              <a:rPr lang="en-AU" sz="2000" dirty="0" err="1">
                <a:solidFill>
                  <a:schemeClr val="accent1"/>
                </a:solidFill>
              </a:rPr>
              <a:t>esm-piControl</a:t>
            </a:r>
            <a:endParaRPr lang="en-AU" sz="2000" dirty="0">
              <a:solidFill>
                <a:schemeClr val="accent1"/>
              </a:solidFill>
            </a:endParaRPr>
          </a:p>
          <a:p>
            <a:pPr lvl="1"/>
            <a:r>
              <a:rPr lang="en-AU" sz="2000" dirty="0">
                <a:solidFill>
                  <a:schemeClr val="accent1"/>
                </a:solidFill>
              </a:rPr>
              <a:t>abrupt-4xCO2, 1%CO2 and historical (3)</a:t>
            </a:r>
          </a:p>
          <a:p>
            <a:pPr lvl="1"/>
            <a:r>
              <a:rPr lang="en-AU" sz="2000" dirty="0" err="1">
                <a:solidFill>
                  <a:schemeClr val="accent1"/>
                </a:solidFill>
              </a:rPr>
              <a:t>esm</a:t>
            </a:r>
            <a:r>
              <a:rPr lang="en-AU" sz="2000" dirty="0">
                <a:solidFill>
                  <a:schemeClr val="accent1"/>
                </a:solidFill>
              </a:rPr>
              <a:t>-historical (3 WIP (work in-progress))</a:t>
            </a:r>
          </a:p>
          <a:p>
            <a:pPr lvl="1"/>
            <a:r>
              <a:rPr lang="en-AU" sz="2000" dirty="0">
                <a:solidFill>
                  <a:schemeClr val="accent1"/>
                </a:solidFill>
              </a:rPr>
              <a:t>AMIP (setting up)</a:t>
            </a:r>
          </a:p>
          <a:p>
            <a:r>
              <a:rPr lang="en-AU" sz="2400" dirty="0"/>
              <a:t>SSPs</a:t>
            </a:r>
          </a:p>
          <a:p>
            <a:pPr lvl="1"/>
            <a:r>
              <a:rPr lang="en-AU" sz="2000" dirty="0">
                <a:solidFill>
                  <a:schemeClr val="accent1"/>
                </a:solidFill>
              </a:rPr>
              <a:t>SSP5-8.5 (3), SSP2-4.5 (3), SSP1-2.6 (2), SSP3-7.0 (WIP), </a:t>
            </a:r>
          </a:p>
          <a:p>
            <a:pPr lvl="1"/>
            <a:r>
              <a:rPr lang="en-AU" sz="2000" dirty="0" err="1">
                <a:solidFill>
                  <a:schemeClr val="accent1"/>
                </a:solidFill>
              </a:rPr>
              <a:t>esm-ssp</a:t>
            </a:r>
            <a:r>
              <a:rPr lang="en-AU" sz="2000" dirty="0">
                <a:solidFill>
                  <a:schemeClr val="accent1"/>
                </a:solidFill>
              </a:rPr>
              <a:t> pending</a:t>
            </a:r>
          </a:p>
          <a:p>
            <a:r>
              <a:rPr lang="en-AU" sz="2400" dirty="0"/>
              <a:t>C4MIP and CDRMIP </a:t>
            </a:r>
            <a:r>
              <a:rPr lang="en-AU" sz="2400" dirty="0" err="1"/>
              <a:t>expts</a:t>
            </a:r>
            <a:r>
              <a:rPr lang="en-AU" sz="2400" dirty="0"/>
              <a:t> almost all completed </a:t>
            </a:r>
          </a:p>
          <a:p>
            <a:r>
              <a:rPr lang="en-AU" sz="2400" dirty="0"/>
              <a:t>RFMIP pending</a:t>
            </a:r>
          </a:p>
          <a:p>
            <a:pPr lvl="1"/>
            <a:endParaRPr lang="en-AU" sz="2000" dirty="0">
              <a:solidFill>
                <a:schemeClr val="accent1"/>
              </a:solidFill>
            </a:endParaRPr>
          </a:p>
          <a:p>
            <a:endParaRPr lang="en-AU" sz="2400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67F55D8-4412-B441-AEAA-3C6AA560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1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39E51-CB9E-5646-A153-B7283160A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" r="2439" b="7879"/>
          <a:stretch/>
        </p:blipFill>
        <p:spPr>
          <a:xfrm>
            <a:off x="1119386" y="303601"/>
            <a:ext cx="6905227" cy="4380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3A5DC-D0E7-6548-A05D-4724AD90A74E}"/>
              </a:ext>
            </a:extLst>
          </p:cNvPr>
          <p:cNvSpPr txBox="1"/>
          <p:nvPr/>
        </p:nvSpPr>
        <p:spPr>
          <a:xfrm>
            <a:off x="1754518" y="1662952"/>
            <a:ext cx="459971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600" dirty="0"/>
              <a:t>RCPs – Representative Concentration Pathways</a:t>
            </a:r>
          </a:p>
          <a:p>
            <a:r>
              <a:rPr lang="en-AU" sz="1600" dirty="0"/>
              <a:t>SSPs – Shared Socioeconomic Pathways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4C76F-CA2B-304F-A2E2-8ABACC249EC9}"/>
              </a:ext>
            </a:extLst>
          </p:cNvPr>
          <p:cNvSpPr txBox="1"/>
          <p:nvPr/>
        </p:nvSpPr>
        <p:spPr>
          <a:xfrm>
            <a:off x="429371" y="72769"/>
            <a:ext cx="67268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 prescribed atmospheric CO</a:t>
            </a:r>
            <a:r>
              <a:rPr lang="en-AU" sz="2400" baseline="-25000" dirty="0">
                <a:solidFill>
                  <a:schemeClr val="accent2"/>
                </a:solidFill>
              </a:rPr>
              <a:t>2</a:t>
            </a:r>
            <a:r>
              <a:rPr lang="en-AU" sz="2400" dirty="0">
                <a:solidFill>
                  <a:schemeClr val="accent2"/>
                </a:solidFill>
              </a:rPr>
              <a:t> concentrations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4B750-7EC6-534E-A861-9B137554A0FB}"/>
              </a:ext>
            </a:extLst>
          </p:cNvPr>
          <p:cNvSpPr txBox="1"/>
          <p:nvPr/>
        </p:nvSpPr>
        <p:spPr>
          <a:xfrm>
            <a:off x="194733" y="4749800"/>
            <a:ext cx="873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RCPs: van Vuuren et al (2011), Climatic Change.  SSPs: </a:t>
            </a:r>
            <a:r>
              <a:rPr lang="en-AU" sz="1200" dirty="0" err="1"/>
              <a:t>Riahi</a:t>
            </a:r>
            <a:r>
              <a:rPr lang="en-AU" sz="1200" dirty="0"/>
              <a:t> et al (2016), Global Environ. Change. </a:t>
            </a:r>
            <a:r>
              <a:rPr lang="en-AU" sz="1200" dirty="0" err="1"/>
              <a:t>ScenarioMIP</a:t>
            </a:r>
            <a:r>
              <a:rPr lang="en-AU" sz="1200" dirty="0"/>
              <a:t>: O’Neill et al (2016), GMD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B31F28-7675-8D47-9746-F6BAE9DF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0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8757FA-34E8-8648-BC63-0DBD3B392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" r="2768" b="7619"/>
          <a:stretch/>
        </p:blipFill>
        <p:spPr>
          <a:xfrm>
            <a:off x="455159" y="302400"/>
            <a:ext cx="8233682" cy="450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C0981B-52E5-FC4F-AB5B-C26E31E9CB68}"/>
              </a:ext>
            </a:extLst>
          </p:cNvPr>
          <p:cNvSpPr txBox="1"/>
          <p:nvPr/>
        </p:nvSpPr>
        <p:spPr>
          <a:xfrm>
            <a:off x="429371" y="72769"/>
            <a:ext cx="757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 prescribed atmospheric CH</a:t>
            </a:r>
            <a:r>
              <a:rPr lang="en-AU" sz="2400" baseline="-25000" dirty="0">
                <a:solidFill>
                  <a:schemeClr val="accent2"/>
                </a:solidFill>
              </a:rPr>
              <a:t>4</a:t>
            </a:r>
            <a:r>
              <a:rPr lang="en-AU" sz="2400" dirty="0">
                <a:solidFill>
                  <a:schemeClr val="accent2"/>
                </a:solidFill>
              </a:rPr>
              <a:t> and N</a:t>
            </a:r>
            <a:r>
              <a:rPr lang="en-AU" sz="2400" baseline="-25000" dirty="0">
                <a:solidFill>
                  <a:schemeClr val="accent2"/>
                </a:solidFill>
              </a:rPr>
              <a:t>2</a:t>
            </a:r>
            <a:r>
              <a:rPr lang="en-AU" sz="2400" dirty="0">
                <a:solidFill>
                  <a:schemeClr val="accent2"/>
                </a:solidFill>
              </a:rPr>
              <a:t>O  concentrations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89118443-734E-2D49-882E-1576F8EF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7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F35EA-1C64-ED4E-946F-BA8D8B277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" r="2768" b="7619"/>
          <a:stretch/>
        </p:blipFill>
        <p:spPr>
          <a:xfrm>
            <a:off x="494964" y="302400"/>
            <a:ext cx="8154072" cy="4485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83C77-B0B1-0046-BC23-BAB6AE3C21EB}"/>
              </a:ext>
            </a:extLst>
          </p:cNvPr>
          <p:cNvSpPr txBox="1"/>
          <p:nvPr/>
        </p:nvSpPr>
        <p:spPr>
          <a:xfrm>
            <a:off x="429371" y="72769"/>
            <a:ext cx="75716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 prescribed emissions, CO</a:t>
            </a:r>
            <a:r>
              <a:rPr lang="en-AU" sz="2400" baseline="-25000" dirty="0">
                <a:solidFill>
                  <a:schemeClr val="accent2"/>
                </a:solidFill>
              </a:rPr>
              <a:t>2</a:t>
            </a:r>
            <a:r>
              <a:rPr lang="en-AU" sz="2400" dirty="0">
                <a:solidFill>
                  <a:schemeClr val="accent2"/>
                </a:solidFill>
              </a:rPr>
              <a:t> and SO</a:t>
            </a:r>
            <a:r>
              <a:rPr lang="en-AU" sz="2400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E0F9778-BC0C-1044-9E7F-A38B0E17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99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A5E0AE2-75AE-9C41-9AFF-6DE961FF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6" t="11371" r="8227" b="6080"/>
          <a:stretch/>
        </p:blipFill>
        <p:spPr>
          <a:xfrm>
            <a:off x="1079463" y="665427"/>
            <a:ext cx="6477123" cy="42270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9426A7-BCDB-E244-8867-16BFA65980DF}"/>
              </a:ext>
            </a:extLst>
          </p:cNvPr>
          <p:cNvSpPr txBox="1"/>
          <p:nvPr/>
        </p:nvSpPr>
        <p:spPr>
          <a:xfrm>
            <a:off x="7605431" y="2248584"/>
            <a:ext cx="144543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600" dirty="0"/>
              <a:t>Add 0.5</a:t>
            </a:r>
            <a:r>
              <a:rPr lang="en-AU" sz="1600" baseline="30000" dirty="0"/>
              <a:t>o</a:t>
            </a:r>
            <a:r>
              <a:rPr lang="en-AU" sz="1600" dirty="0"/>
              <a:t>C for </a:t>
            </a:r>
            <a:r>
              <a:rPr lang="en-AU" sz="1600" dirty="0" err="1"/>
              <a:t>wrt</a:t>
            </a:r>
            <a:r>
              <a:rPr lang="en-AU" sz="1600" dirty="0"/>
              <a:t> 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C685C-F22D-1B49-898F-F50CAFD791C7}"/>
              </a:ext>
            </a:extLst>
          </p:cNvPr>
          <p:cNvSpPr txBox="1"/>
          <p:nvPr/>
        </p:nvSpPr>
        <p:spPr>
          <a:xfrm>
            <a:off x="93134" y="2278899"/>
            <a:ext cx="107526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600" baseline="30000" dirty="0" err="1"/>
              <a:t>o</a:t>
            </a:r>
            <a:r>
              <a:rPr lang="en-AU" sz="1600" dirty="0" err="1"/>
              <a:t>C</a:t>
            </a:r>
            <a:r>
              <a:rPr lang="en-AU" sz="1600" dirty="0"/>
              <a:t> </a:t>
            </a:r>
            <a:r>
              <a:rPr lang="en-AU" sz="1600" dirty="0" err="1"/>
              <a:t>wrt</a:t>
            </a:r>
            <a:endParaRPr lang="en-AU" sz="1600" dirty="0"/>
          </a:p>
          <a:p>
            <a:r>
              <a:rPr lang="en-AU" sz="1600" dirty="0"/>
              <a:t>1961-1990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D7257-133E-4249-9611-40A3C9F35AD1}"/>
              </a:ext>
            </a:extLst>
          </p:cNvPr>
          <p:cNvSpPr txBox="1"/>
          <p:nvPr/>
        </p:nvSpPr>
        <p:spPr>
          <a:xfrm>
            <a:off x="429371" y="72769"/>
            <a:ext cx="67268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 temperature change projections</a:t>
            </a:r>
          </a:p>
        </p:txBody>
      </p:sp>
      <p:pic>
        <p:nvPicPr>
          <p:cNvPr id="11" name="Picture 11" descr="2009-245--Goldilocks-and-global-warming-bears">
            <a:extLst>
              <a:ext uri="{FF2B5EF4-FFF2-40B4-BE49-F238E27FC236}">
                <a16:creationId xmlns:a16="http://schemas.microsoft.com/office/drawing/2014/main" id="{129B2B84-4878-C643-B254-66C7DB01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73" y="1087585"/>
            <a:ext cx="2936728" cy="2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8C87BBF-C8CA-2443-95FA-61A1CF16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9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F3F13B-3B6C-7741-8F1E-50ABCFE0E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r="5672" b="12405"/>
          <a:stretch/>
        </p:blipFill>
        <p:spPr>
          <a:xfrm>
            <a:off x="316764" y="87179"/>
            <a:ext cx="8510472" cy="4606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FEB60-D18D-634F-ACAB-D511AA85280B}"/>
              </a:ext>
            </a:extLst>
          </p:cNvPr>
          <p:cNvSpPr txBox="1"/>
          <p:nvPr/>
        </p:nvSpPr>
        <p:spPr>
          <a:xfrm>
            <a:off x="636859" y="4620280"/>
            <a:ext cx="588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Change: mean of final decade minus mean of first decade</a:t>
            </a:r>
          </a:p>
          <a:p>
            <a:r>
              <a:rPr lang="en-AU" sz="1400" dirty="0"/>
              <a:t>Historical: 1850 to 2014, SSPs: 1850 to 2100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A67FA-2C52-8E4C-A7D0-C88424640EC2}"/>
              </a:ext>
            </a:extLst>
          </p:cNvPr>
          <p:cNvSpPr txBox="1"/>
          <p:nvPr/>
        </p:nvSpPr>
        <p:spPr>
          <a:xfrm>
            <a:off x="2450364" y="1838507"/>
            <a:ext cx="1097169" cy="338554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r>
              <a:rPr lang="en-AU" sz="1600" dirty="0"/>
              <a:t>“</a:t>
            </a:r>
            <a:r>
              <a:rPr lang="en-AU" sz="1600" dirty="0">
                <a:latin typeface="Ink Free" panose="020F0502020204030204" pitchFamily="34" charset="0"/>
                <a:cs typeface="Ink Free" panose="020F0502020204030204" pitchFamily="34" charset="0"/>
              </a:rPr>
              <a:t>warming</a:t>
            </a:r>
            <a:r>
              <a:rPr lang="en-AU" sz="1600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1BA1B-7B85-E04C-ACF7-D2DB6FC13F95}"/>
              </a:ext>
            </a:extLst>
          </p:cNvPr>
          <p:cNvSpPr txBox="1"/>
          <p:nvPr/>
        </p:nvSpPr>
        <p:spPr>
          <a:xfrm>
            <a:off x="2450364" y="4097560"/>
            <a:ext cx="1097169" cy="338554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“</a:t>
            </a:r>
            <a:r>
              <a:rPr lang="en-AU" sz="1600" dirty="0">
                <a:latin typeface="Ink Free" panose="020F0502020204030204" pitchFamily="34" charset="0"/>
                <a:cs typeface="Ink Free" panose="020F0502020204030204" pitchFamily="34" charset="0"/>
              </a:rPr>
              <a:t>hotter</a:t>
            </a:r>
            <a:r>
              <a:rPr lang="en-AU" sz="1600" dirty="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50958-DB8A-7A4D-9E96-F4A59015AAB3}"/>
              </a:ext>
            </a:extLst>
          </p:cNvPr>
          <p:cNvSpPr txBox="1"/>
          <p:nvPr/>
        </p:nvSpPr>
        <p:spPr>
          <a:xfrm>
            <a:off x="6886898" y="1838507"/>
            <a:ext cx="1097169" cy="338554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“</a:t>
            </a:r>
            <a:r>
              <a:rPr lang="en-AU" sz="1600" dirty="0">
                <a:latin typeface="Ink Free" panose="020F0502020204030204" pitchFamily="34" charset="0"/>
                <a:cs typeface="Ink Free" panose="020F0502020204030204" pitchFamily="34" charset="0"/>
              </a:rPr>
              <a:t>hot</a:t>
            </a:r>
            <a:r>
              <a:rPr lang="en-AU" sz="1600" dirty="0"/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E1B89-8563-AF41-A6B3-6D8002C58D7E}"/>
              </a:ext>
            </a:extLst>
          </p:cNvPr>
          <p:cNvSpPr txBox="1"/>
          <p:nvPr/>
        </p:nvSpPr>
        <p:spPr>
          <a:xfrm>
            <a:off x="6886898" y="4097560"/>
            <a:ext cx="1097169" cy="338554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“</a:t>
            </a:r>
            <a:r>
              <a:rPr lang="en-AU" sz="1600" dirty="0">
                <a:latin typeface="Ink Free" panose="020F0502020204030204" pitchFamily="34" charset="0"/>
                <a:cs typeface="Ink Free" panose="020F0502020204030204" pitchFamily="34" charset="0"/>
              </a:rPr>
              <a:t>boiling</a:t>
            </a:r>
            <a:r>
              <a:rPr lang="en-AU" sz="1600" dirty="0"/>
              <a:t>”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84706563-7764-8144-94F8-05E14751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3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D7F09C-F0F7-DB4F-B5EC-C43488178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" r="7092" b="7490"/>
          <a:stretch/>
        </p:blipFill>
        <p:spPr>
          <a:xfrm>
            <a:off x="1159934" y="302400"/>
            <a:ext cx="6214605" cy="4398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8012A-2AD9-7B4F-A8D8-440C4117AC64}"/>
              </a:ext>
            </a:extLst>
          </p:cNvPr>
          <p:cNvSpPr txBox="1"/>
          <p:nvPr/>
        </p:nvSpPr>
        <p:spPr>
          <a:xfrm>
            <a:off x="437838" y="72769"/>
            <a:ext cx="67268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/>
                </a:solidFill>
              </a:rPr>
              <a:t>SSP rainfall projections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92530-8D79-7147-936D-55DDA9AB1187}"/>
              </a:ext>
            </a:extLst>
          </p:cNvPr>
          <p:cNvSpPr txBox="1"/>
          <p:nvPr/>
        </p:nvSpPr>
        <p:spPr>
          <a:xfrm>
            <a:off x="3310467" y="474133"/>
            <a:ext cx="2260600" cy="3725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2B18D-3996-E447-BB22-C80BFCA45E03}"/>
              </a:ext>
            </a:extLst>
          </p:cNvPr>
          <p:cNvSpPr txBox="1"/>
          <p:nvPr/>
        </p:nvSpPr>
        <p:spPr>
          <a:xfrm>
            <a:off x="558000" y="2502000"/>
            <a:ext cx="7723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AU" sz="1200" dirty="0"/>
              <a:t>mm/day</a:t>
            </a:r>
          </a:p>
          <a:p>
            <a:endParaRPr lang="en-AU" sz="1200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28FBF333-8AB6-0E47-A3EC-EAA67AF2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5350" y="4781550"/>
            <a:ext cx="558800" cy="273844"/>
          </a:xfrm>
        </p:spPr>
        <p:txBody>
          <a:bodyPr/>
          <a:lstStyle/>
          <a:p>
            <a:fld id="{AD019C5E-3D0B-ED4C-BE73-485DB2D6508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21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C Hub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8E6877"/>
      </a:accent1>
      <a:accent2>
        <a:srgbClr val="9E9F9D"/>
      </a:accent2>
      <a:accent3>
        <a:srgbClr val="615E5F"/>
      </a:accent3>
      <a:accent4>
        <a:srgbClr val="899F99"/>
      </a:accent4>
      <a:accent5>
        <a:srgbClr val="2E4045"/>
      </a:accent5>
      <a:accent6>
        <a:srgbClr val="5E3C58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0739987-0465-2146-A55F-979FC588DF3C}" vid="{502EAF14-3905-C040-9C5A-F3C93ECF80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B82DC99B231B4289A7D2DA8AEF491E" ma:contentTypeVersion="0" ma:contentTypeDescription="Create a new document." ma:contentTypeScope="" ma:versionID="7ab2771f0ff6c8db12c66e47e5277da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FE7265-1029-4149-B1EE-3C0A7B4398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8FB0DC-211C-4581-BEF8-8316ED0A3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66E393D-08A9-448F-AF81-3114C5ACFC4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3846</TotalTime>
  <Words>930</Words>
  <Application>Microsoft Macintosh PowerPoint</Application>
  <PresentationFormat>On-screen Show (16:9)</PresentationFormat>
  <Paragraphs>133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Ink Free</vt:lpstr>
      <vt:lpstr>Office Theme</vt:lpstr>
      <vt:lpstr>ACCESS-ESM1.5 – ScenarioMIP early results  </vt:lpstr>
      <vt:lpstr>ACCESS-ESM1.5 – ScenarioMIP early results</vt:lpstr>
      <vt:lpstr>ACCESS-ESM1.5 – ScenarioMIP early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ACCESS-ESM1.5 – Historical runs 24 May 2019</dc:title>
  <dc:creator>Roger Bodman</dc:creator>
  <cp:lastModifiedBy>Roger Bodman</cp:lastModifiedBy>
  <cp:revision>154</cp:revision>
  <dcterms:created xsi:type="dcterms:W3CDTF">2019-05-18T04:14:56Z</dcterms:created>
  <dcterms:modified xsi:type="dcterms:W3CDTF">2019-09-12T06:52:14Z</dcterms:modified>
</cp:coreProperties>
</file>